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Ubuntu"/>
      <p:regular r:id="rId48"/>
      <p:bold r:id="rId49"/>
      <p:italic r:id="rId50"/>
      <p:boldItalic r:id="rId51"/>
    </p:embeddedFont>
    <p:embeddedFont>
      <p:font typeface="Arim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75E9F20D-73CD-420F-9999-28262BF08FB8}">
  <a:tblStyle styleId="{75E9F20D-73CD-420F-9999-28262BF08FB8}" styleName="Table_0"/>
  <a:tblStyle styleId="{4AB0E034-977E-4BE7-953F-64721B82F450}" styleName="Table_1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4C8B92E1-C6D6-46E3-9483-659DB4F805B4}" styleName="Table_2">
    <a:wholeTbl>
      <a:tcTxStyle/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Ubuntu-regular.fntdata"/><Relationship Id="rId47" Type="http://schemas.openxmlformats.org/officeDocument/2006/relationships/slide" Target="slides/slide42.xml"/><Relationship Id="rId49" Type="http://schemas.openxmlformats.org/officeDocument/2006/relationships/font" Target="fonts/Ubuntu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Ubuntu-boldItalic.fntdata"/><Relationship Id="rId50" Type="http://schemas.openxmlformats.org/officeDocument/2006/relationships/font" Target="fonts/Ubuntu-italic.fntdata"/><Relationship Id="rId53" Type="http://schemas.openxmlformats.org/officeDocument/2006/relationships/font" Target="fonts/Arimo-bold.fntdata"/><Relationship Id="rId52" Type="http://schemas.openxmlformats.org/officeDocument/2006/relationships/font" Target="fonts/Arimo-regular.fntdata"/><Relationship Id="rId11" Type="http://schemas.openxmlformats.org/officeDocument/2006/relationships/slide" Target="slides/slide6.xml"/><Relationship Id="rId55" Type="http://schemas.openxmlformats.org/officeDocument/2006/relationships/font" Target="fonts/Arimo-boldItalic.fntdata"/><Relationship Id="rId10" Type="http://schemas.openxmlformats.org/officeDocument/2006/relationships/slide" Target="slides/slide5.xml"/><Relationship Id="rId54" Type="http://schemas.openxmlformats.org/officeDocument/2006/relationships/font" Target="fonts/Arim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Need for sensors: </a:t>
            </a:r>
            <a:r>
              <a:rPr lang="en"/>
              <a:t>Eliminates constant computer vision analysis supplied overhead by drone: limited to processing power of ground vehicle and drone battery life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Pin: high/low required one communication pin. ultrasonic required 3 pins (VCC 5V, GND, SIG IN, SIG OUT)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Range: Ultrasonic has a range of 5 feet with accuracy to the milimeter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Returns: infrared returns high/low values, would be better suited to following tape on the ground as opposed too physical walls.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Sensors activated in sequence, firing in parallel could cause interference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Runs off same power source as Sensors 5v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uses single trigger, echo pin, 3 select lines…. as opposed to three pairs of trigger and echo pins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One motor controller for each motor, so four total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Current draw from motor could draw as high as 2.2A, while max rated draw of chip along any one line is .5a per line/channel, 1a per side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L2329D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puts us on a pin crunch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Wheel encoders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Two wheel encoders on first two wheels; accurately judge  distance turned.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Sensors programmatically were not reliable enough when turning to give a reliable number due to doppler effect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Encoded using software intterrupts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Pin 2 right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Pin 8 left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5v powrer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Much more reliable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motor controller turn on logic =5v, motor controller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Discuss quick comparison of lipo vs other batteries.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Option: depending how long vehicle takes too go through maze, might wire parallel vs. series, to extend battery life vs bursts. twice capacity vs twice voltage.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Multi-system communication effort between ground vehicle and MZD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2"/>
                </a:solidFill>
              </a:rPr>
              <a:t>Several other receivers for the Camera were considered, however due to shortages and shipping issues, other options had to be considered. All modules listed were chosen for their compatibility with a PC platform.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Talk about “brownout” problem and possible solutions. Instead of a Drone communicating with a helicopter, we could implement a drone communicating with a ground vehicle to avoid obstacles.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200"/>
              <a:t>Applications:</a:t>
            </a:r>
            <a:r>
              <a:rPr lang="en" sz="120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-release  MZD out the window of their car at the entrance of a parking lot, allow the MZD to find a parking spot, calculate the shortest path to the spot, and even guide the vehicle to the spot with the press of button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-Military: additional infrared+thermal sensors to detect and avoid obstacles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Orange tarp will give drone necessary point of interest  (look at this orange blob right hurr).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Will be anywhere from 10X10 feet up too 15x15 feet depending on prototype turning radius of the ground vehicle</a:t>
            </a:r>
            <a:br>
              <a:rPr lang="en"/>
            </a:br>
            <a:r>
              <a:rPr lang="en"/>
              <a:t>Foam: light, easy to cut, and ton of savings versus framing lumber, especially with ground vehicle almost at a cubic foot: bigger car, bigger maze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integration covers hardware, software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where you got it from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 where you got it from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Relationship Id="rId4" Type="http://schemas.openxmlformats.org/officeDocument/2006/relationships/image" Target="../media/image12.png"/><Relationship Id="rId5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3.png"/><Relationship Id="rId4" Type="http://schemas.openxmlformats.org/officeDocument/2006/relationships/image" Target="../media/image0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7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image" Target="../media/image1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Group #29		</a:t>
            </a:r>
            <a:r>
              <a:rPr lang="en" sz="1600">
                <a:solidFill>
                  <a:srgbClr val="434343"/>
                </a:solidFill>
              </a:rPr>
              <a:t>Ehsan Falaki CpE</a:t>
            </a:r>
          </a:p>
          <a:p>
            <a:pPr indent="457200" lvl="0" marL="91440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Tanner Foster CpE</a:t>
            </a:r>
          </a:p>
          <a:p>
            <a:pPr indent="457200" lvl="0" marL="91440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Matt Szewczyk EE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			Justin Yuen EE</a:t>
            </a:r>
          </a:p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311700" y="3356975"/>
            <a:ext cx="3169799" cy="1199099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Sponsors		</a:t>
            </a:r>
            <a:r>
              <a:rPr i="1" lang="en">
                <a:solidFill>
                  <a:srgbClr val="FFFFFF"/>
                </a:solidFill>
              </a:rPr>
              <a:t>SoarTech</a:t>
            </a:r>
          </a:p>
          <a:p>
            <a:pPr indent="457200" lvl="0" marL="914400">
              <a:spcBef>
                <a:spcPts val="0"/>
              </a:spcBef>
              <a:buNone/>
            </a:pPr>
            <a:r>
              <a:rPr i="1" lang="en">
                <a:solidFill>
                  <a:srgbClr val="FFFFFF"/>
                </a:solidFill>
              </a:rPr>
              <a:t>Boeing/Leidos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900" y="602399"/>
            <a:ext cx="4902925" cy="382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2473" y="3285397"/>
            <a:ext cx="27663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8675" y="4117375"/>
            <a:ext cx="2690224" cy="6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Maze Zone Drone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5651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Sensors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20726" r="19781" t="44876"/>
          <a:stretch/>
        </p:blipFill>
        <p:spPr>
          <a:xfrm>
            <a:off x="722075" y="1787759"/>
            <a:ext cx="3729075" cy="19403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3" name="Shape 163"/>
          <p:cNvGraphicFramePr/>
          <p:nvPr/>
        </p:nvGraphicFramePr>
        <p:xfrm>
          <a:off x="190012" y="437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448225"/>
                <a:gridCol w="1215325"/>
                <a:gridCol w="1085250"/>
                <a:gridCol w="1140850"/>
              </a:tblGrid>
              <a:tr h="3919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SR-04 Sensor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$1.89 each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3 required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HobbyKing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4" name="Shape 164"/>
          <p:cNvGraphicFramePr/>
          <p:nvPr/>
        </p:nvGraphicFramePr>
        <p:xfrm>
          <a:off x="5166200" y="123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782200"/>
                <a:gridCol w="1092050"/>
                <a:gridCol w="854825"/>
              </a:tblGrid>
              <a:tr h="5428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Properties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EFEFEF"/>
                          </a:solidFill>
                        </a:rPr>
                        <a:t>Ultrasonic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Infrared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Does not require physical feedback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Uses only one pin for communication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t/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Range over 15cm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t/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Returns Distances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t/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Sensor Interface</a:t>
            </a:r>
          </a:p>
        </p:txBody>
      </p:sp>
      <p:graphicFrame>
        <p:nvGraphicFramePr>
          <p:cNvPr id="170" name="Shape 170"/>
          <p:cNvGraphicFramePr/>
          <p:nvPr/>
        </p:nvGraphicFramePr>
        <p:xfrm>
          <a:off x="387900" y="323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237675"/>
                <a:gridCol w="18728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Echo pin for the sensors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Pin-6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Select line 1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Pin-7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Select line 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Pin-9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Trigger pin for the sensors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171" name="Shape 171"/>
          <p:cNvSpPr txBox="1"/>
          <p:nvPr/>
        </p:nvSpPr>
        <p:spPr>
          <a:xfrm>
            <a:off x="4994075" y="4093175"/>
            <a:ext cx="3540899" cy="501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Sensor/Mux schematic</a:t>
            </a:r>
          </a:p>
        </p:txBody>
      </p:sp>
      <p:graphicFrame>
        <p:nvGraphicFramePr>
          <p:cNvPr id="172" name="Shape 172"/>
          <p:cNvGraphicFramePr/>
          <p:nvPr/>
        </p:nvGraphicFramePr>
        <p:xfrm>
          <a:off x="4440550" y="450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459300"/>
                <a:gridCol w="1112200"/>
                <a:gridCol w="1047750"/>
                <a:gridCol w="1042650"/>
              </a:tblGrid>
              <a:tr h="409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CD74HC4052E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$0.97 each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1 required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Mouser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sp>
        <p:nvSpPr>
          <p:cNvPr id="173" name="Shape 173"/>
          <p:cNvSpPr txBox="1"/>
          <p:nvPr>
            <p:ph idx="1" type="body"/>
          </p:nvPr>
        </p:nvSpPr>
        <p:spPr>
          <a:xfrm>
            <a:off x="311700" y="1133975"/>
            <a:ext cx="33495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700">
                <a:solidFill>
                  <a:srgbClr val="000000"/>
                </a:solidFill>
              </a:rPr>
              <a:t>Activated in sequence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700">
                <a:solidFill>
                  <a:srgbClr val="000000"/>
                </a:solidFill>
              </a:rPr>
              <a:t># of Sensors limited       without Mux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700">
                <a:solidFill>
                  <a:srgbClr val="000000"/>
                </a:solidFill>
              </a:rPr>
              <a:t>Capacitors used to         reduce electrical noise 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9516" y="676774"/>
            <a:ext cx="518278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600" y="134558"/>
            <a:ext cx="3349375" cy="412186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Motor Controller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152475"/>
            <a:ext cx="5010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Four motor controllers connect to MSP430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Originally designed to connect to one motor per 8 pin side</a:t>
            </a:r>
          </a:p>
          <a:p>
            <a:pPr indent="-228600" lvl="0" marL="45720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Capacitors used to reduce electrical noise </a:t>
            </a:r>
          </a:p>
        </p:txBody>
      </p:sp>
      <p:graphicFrame>
        <p:nvGraphicFramePr>
          <p:cNvPr id="182" name="Shape 182"/>
          <p:cNvGraphicFramePr/>
          <p:nvPr/>
        </p:nvGraphicFramePr>
        <p:xfrm>
          <a:off x="4440550" y="450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398175"/>
                <a:gridCol w="1173325"/>
                <a:gridCol w="1047750"/>
                <a:gridCol w="1042650"/>
              </a:tblGrid>
              <a:tr h="409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SN754410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$2.50 each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4 required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Mouser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sp>
        <p:nvSpPr>
          <p:cNvPr id="183" name="Shape 183"/>
          <p:cNvSpPr txBox="1"/>
          <p:nvPr/>
        </p:nvSpPr>
        <p:spPr>
          <a:xfrm>
            <a:off x="5037575" y="4196150"/>
            <a:ext cx="3540899" cy="501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Single motor controller schematic</a:t>
            </a:r>
          </a:p>
        </p:txBody>
      </p:sp>
      <p:graphicFrame>
        <p:nvGraphicFramePr>
          <p:cNvPr id="184" name="Shape 184"/>
          <p:cNvGraphicFramePr/>
          <p:nvPr/>
        </p:nvGraphicFramePr>
        <p:xfrm>
          <a:off x="845100" y="262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332700"/>
                <a:gridCol w="20166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Forward Enable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Pin-11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Reverse Enable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Pin-12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PWM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Pin-13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Forward Enable.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Pin-14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Reverse Enable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PWM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Wheel Encoders	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11700" y="1152475"/>
            <a:ext cx="44388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/>
              <a:t>LT1080 Wheel encoders used to precisely turn the ground vehicle at turns.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MSP430 pins 2 and 8.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Accuracy increased over the Ultra-Sonic Sensors.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647637" y="1464962"/>
            <a:ext cx="2791424" cy="279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Vehicle Power Supply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24200"/>
            <a:ext cx="3011100" cy="3444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2 - 2S Lipo batteries 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Total Input of 14.8V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125" y="1810512"/>
            <a:ext cx="594360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4709600" y="1246325"/>
            <a:ext cx="3087899" cy="411899"/>
          </a:xfrm>
          <a:prstGeom prst="rect">
            <a:avLst/>
          </a:prstGeom>
          <a:solidFill>
            <a:srgbClr val="4A86E8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br>
              <a:rPr b="1" lang="en">
                <a:solidFill>
                  <a:srgbClr val="FFFFFF"/>
                </a:solidFill>
              </a:rPr>
            </a:br>
            <a:r>
              <a:rPr b="1" lang="en">
                <a:solidFill>
                  <a:srgbClr val="FFFFFF"/>
                </a:solidFill>
              </a:rPr>
              <a:t>2 Stage voltage stepper design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3205125" y="2136500"/>
            <a:ext cx="5943599" cy="2768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201" name="Shape 201"/>
          <p:cNvGraphicFramePr/>
          <p:nvPr/>
        </p:nvGraphicFramePr>
        <p:xfrm>
          <a:off x="2362" y="22579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088625"/>
                <a:gridCol w="913550"/>
                <a:gridCol w="815775"/>
                <a:gridCol w="811825"/>
              </a:tblGrid>
              <a:tr h="627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Buck Converter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TPS54340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$1.68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TI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sp>
        <p:nvSpPr>
          <p:cNvPr id="202" name="Shape 202"/>
          <p:cNvSpPr txBox="1"/>
          <p:nvPr/>
        </p:nvSpPr>
        <p:spPr>
          <a:xfrm>
            <a:off x="4985025" y="2053312"/>
            <a:ext cx="2383800" cy="67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Four DC motors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3205125" y="3050900"/>
            <a:ext cx="5943599" cy="2768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/>
        </p:nvSpPr>
        <p:spPr>
          <a:xfrm>
            <a:off x="3205125" y="2967725"/>
            <a:ext cx="5943599" cy="67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 Raspberry Pi (GSC)	      Motor Controllers           Sensors          	</a:t>
            </a:r>
          </a:p>
        </p:txBody>
      </p:sp>
      <p:graphicFrame>
        <p:nvGraphicFramePr>
          <p:cNvPr id="205" name="Shape 205"/>
          <p:cNvGraphicFramePr/>
          <p:nvPr/>
        </p:nvGraphicFramePr>
        <p:xfrm>
          <a:off x="2350" y="32759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088625"/>
                <a:gridCol w="913550"/>
                <a:gridCol w="815775"/>
                <a:gridCol w="811825"/>
              </a:tblGrid>
              <a:tr h="627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Buck Converter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TPS54233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$1.68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TI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125" y="-379925"/>
            <a:ext cx="4191275" cy="494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First Prototype (Ground Vehicle)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390700" y="1504725"/>
            <a:ext cx="3442500" cy="310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Breadboarded circuits with power supplied from the final batteries and the RPi.</a:t>
            </a:r>
          </a:p>
          <a:p>
            <a:pPr indent="-342900" lvl="0" marL="4572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To be used for prototyping the code and viability of the circuits.</a:t>
            </a:r>
          </a:p>
          <a:p>
            <a:pPr indent="-342900" lvl="0" marL="4572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Problems arising are dealt with for final production prototype.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250" y="1680249"/>
            <a:ext cx="4902856" cy="275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Kind of Aerial Vehicle is Needed?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921300" y="1266175"/>
            <a:ext cx="25652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 u="sng">
                <a:solidFill>
                  <a:srgbClr val="434343"/>
                </a:solidFill>
              </a:rPr>
              <a:t>Fixed Wing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Efficient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Simple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Inexpensive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1600" u="sng">
                <a:solidFill>
                  <a:srgbClr val="434343"/>
                </a:solidFill>
              </a:rPr>
              <a:t>Rotary Wing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Easy to fly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Maneuverable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Able to hover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>
            <p:ph idx="2" type="body"/>
          </p:nvPr>
        </p:nvSpPr>
        <p:spPr>
          <a:xfrm>
            <a:off x="3926250" y="1209325"/>
            <a:ext cx="21555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 u="sng">
                <a:solidFill>
                  <a:srgbClr val="434343"/>
                </a:solidFill>
              </a:rPr>
              <a:t>Rotary Wing Types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Helicopter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Ticopter</a:t>
            </a:r>
          </a:p>
          <a:p>
            <a:pPr indent="-330200" lvl="0" marL="4572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" sz="1600">
                <a:solidFill>
                  <a:srgbClr val="FF0000"/>
                </a:solidFill>
              </a:rPr>
              <a:t>Quadcopter</a:t>
            </a:r>
            <a:br>
              <a:rPr lang="en" sz="1600">
                <a:solidFill>
                  <a:srgbClr val="FF0000"/>
                </a:solidFill>
              </a:rPr>
            </a:b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470" y="2731920"/>
            <a:ext cx="4533450" cy="20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>
            <p:ph idx="2" type="body"/>
          </p:nvPr>
        </p:nvSpPr>
        <p:spPr>
          <a:xfrm>
            <a:off x="5885025" y="1209325"/>
            <a:ext cx="21555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600" u="sng">
              <a:solidFill>
                <a:srgbClr val="434343"/>
              </a:solidFill>
            </a:endParaRP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Hexacopter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Octocopter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Parts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4419559" y="883749"/>
            <a:ext cx="456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Quadcopter Block Diagram</a:t>
            </a:r>
          </a:p>
        </p:txBody>
      </p:sp>
      <p:sp>
        <p:nvSpPr>
          <p:cNvPr id="229" name="Shape 229"/>
          <p:cNvSpPr/>
          <p:nvPr/>
        </p:nvSpPr>
        <p:spPr>
          <a:xfrm>
            <a:off x="7697150" y="1259350"/>
            <a:ext cx="1361999" cy="829199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Wireless Communication Infrastructure</a:t>
            </a:r>
          </a:p>
        </p:txBody>
      </p:sp>
      <p:sp>
        <p:nvSpPr>
          <p:cNvPr id="230" name="Shape 230"/>
          <p:cNvSpPr/>
          <p:nvPr/>
        </p:nvSpPr>
        <p:spPr>
          <a:xfrm>
            <a:off x="5733875" y="2346975"/>
            <a:ext cx="1080000" cy="7574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Flight Controller</a:t>
            </a:r>
          </a:p>
        </p:txBody>
      </p:sp>
      <p:sp>
        <p:nvSpPr>
          <p:cNvPr id="231" name="Shape 231"/>
          <p:cNvSpPr/>
          <p:nvPr/>
        </p:nvSpPr>
        <p:spPr>
          <a:xfrm>
            <a:off x="4057575" y="1394900"/>
            <a:ext cx="1284899" cy="6219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Power/Charging System</a:t>
            </a:r>
          </a:p>
        </p:txBody>
      </p:sp>
      <p:sp>
        <p:nvSpPr>
          <p:cNvPr id="232" name="Shape 232"/>
          <p:cNvSpPr/>
          <p:nvPr/>
        </p:nvSpPr>
        <p:spPr>
          <a:xfrm>
            <a:off x="5979907" y="1439195"/>
            <a:ext cx="1003800" cy="621900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Raspberry Pi</a:t>
            </a:r>
          </a:p>
        </p:txBody>
      </p:sp>
      <p:sp>
        <p:nvSpPr>
          <p:cNvPr id="233" name="Shape 233"/>
          <p:cNvSpPr/>
          <p:nvPr/>
        </p:nvSpPr>
        <p:spPr>
          <a:xfrm>
            <a:off x="4087980" y="2347713"/>
            <a:ext cx="1003800" cy="7574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Electronic Speed Controllers</a:t>
            </a:r>
          </a:p>
        </p:txBody>
      </p:sp>
      <p:sp>
        <p:nvSpPr>
          <p:cNvPr id="234" name="Shape 234"/>
          <p:cNvSpPr/>
          <p:nvPr/>
        </p:nvSpPr>
        <p:spPr>
          <a:xfrm>
            <a:off x="4087975" y="3441350"/>
            <a:ext cx="1003800" cy="689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Motors</a:t>
            </a:r>
          </a:p>
        </p:txBody>
      </p:sp>
      <p:sp>
        <p:nvSpPr>
          <p:cNvPr id="235" name="Shape 235"/>
          <p:cNvSpPr/>
          <p:nvPr/>
        </p:nvSpPr>
        <p:spPr>
          <a:xfrm>
            <a:off x="5657675" y="3449750"/>
            <a:ext cx="1284899" cy="6897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Wireless Communication Module</a:t>
            </a:r>
          </a:p>
        </p:txBody>
      </p:sp>
      <p:sp>
        <p:nvSpPr>
          <p:cNvPr id="236" name="Shape 236"/>
          <p:cNvSpPr/>
          <p:nvPr/>
        </p:nvSpPr>
        <p:spPr>
          <a:xfrm>
            <a:off x="7273375" y="3442975"/>
            <a:ext cx="1785600" cy="689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Flight Control Sensors</a:t>
            </a:r>
          </a:p>
        </p:txBody>
      </p:sp>
      <p:sp>
        <p:nvSpPr>
          <p:cNvPr id="237" name="Shape 237"/>
          <p:cNvSpPr/>
          <p:nvPr/>
        </p:nvSpPr>
        <p:spPr>
          <a:xfrm rot="-2801507">
            <a:off x="5440256" y="2034380"/>
            <a:ext cx="201188" cy="39367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8" name="Shape 238"/>
          <p:cNvSpPr/>
          <p:nvPr/>
        </p:nvSpPr>
        <p:spPr>
          <a:xfrm>
            <a:off x="5429062" y="1625046"/>
            <a:ext cx="388199" cy="25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9" name="Shape 239"/>
          <p:cNvSpPr/>
          <p:nvPr/>
        </p:nvSpPr>
        <p:spPr>
          <a:xfrm>
            <a:off x="7146325" y="1625045"/>
            <a:ext cx="388199" cy="25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40" name="Shape 240"/>
          <p:cNvSpPr/>
          <p:nvPr/>
        </p:nvSpPr>
        <p:spPr>
          <a:xfrm>
            <a:off x="5165130" y="2711166"/>
            <a:ext cx="327900" cy="183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41" name="Shape 241"/>
          <p:cNvSpPr/>
          <p:nvPr/>
        </p:nvSpPr>
        <p:spPr>
          <a:xfrm>
            <a:off x="4489384" y="3127085"/>
            <a:ext cx="201000" cy="2753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42" name="Shape 242"/>
          <p:cNvSpPr/>
          <p:nvPr/>
        </p:nvSpPr>
        <p:spPr>
          <a:xfrm rot="5400000">
            <a:off x="6162562" y="3192631"/>
            <a:ext cx="298800" cy="201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43" name="Shape 243"/>
          <p:cNvSpPr/>
          <p:nvPr/>
        </p:nvSpPr>
        <p:spPr>
          <a:xfrm rot="8157100">
            <a:off x="6896875" y="3129227"/>
            <a:ext cx="191581" cy="2897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311700" y="1152475"/>
            <a:ext cx="3659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Frame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Flight Controller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Communication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Motors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Electronic Speed Controllers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Propellers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Power Supply</a:t>
            </a:r>
          </a:p>
        </p:txBody>
      </p:sp>
      <p:sp>
        <p:nvSpPr>
          <p:cNvPr id="245" name="Shape 245"/>
          <p:cNvSpPr/>
          <p:nvPr/>
        </p:nvSpPr>
        <p:spPr>
          <a:xfrm>
            <a:off x="7664282" y="2330170"/>
            <a:ext cx="1003800" cy="621900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Camera</a:t>
            </a:r>
          </a:p>
        </p:txBody>
      </p:sp>
      <p:sp>
        <p:nvSpPr>
          <p:cNvPr id="246" name="Shape 246"/>
          <p:cNvSpPr/>
          <p:nvPr/>
        </p:nvSpPr>
        <p:spPr>
          <a:xfrm rot="-2801507">
            <a:off x="7138481" y="2176105"/>
            <a:ext cx="201188" cy="39367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Frame</a:t>
            </a:r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311700" y="10972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/>
              <a:t>Configuration: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Symmetrical X-type</a:t>
            </a:r>
            <a:br>
              <a:rPr lang="en" sz="1600"/>
            </a:br>
            <a:br>
              <a:rPr lang="en" sz="1600"/>
            </a:br>
            <a:br>
              <a:rPr lang="en" sz="1600"/>
            </a:br>
            <a:r>
              <a:rPr b="1" lang="en" sz="1600"/>
              <a:t>Material: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/>
              <a:t>Size:</a:t>
            </a:r>
            <a:r>
              <a:rPr lang="en" sz="1600"/>
              <a:t> 450mm motor to motor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600"/>
              <a:t>Option:</a:t>
            </a:r>
            <a:r>
              <a:rPr lang="en" sz="1600"/>
              <a:t> </a:t>
            </a:r>
            <a:r>
              <a:rPr lang="en" sz="1600">
                <a:solidFill>
                  <a:srgbClr val="FF0000"/>
                </a:solidFill>
              </a:rPr>
              <a:t>Flamewheel F450 - $19.99 - RipaFire (Amazon)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2125" y="1000075"/>
            <a:ext cx="1224399" cy="148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5" name="Shape 255"/>
          <p:cNvGraphicFramePr/>
          <p:nvPr/>
        </p:nvGraphicFramePr>
        <p:xfrm>
          <a:off x="311700" y="276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{4C8B92E1-C6D6-46E3-9483-659DB4F805B4}</a:tableStyleId>
              </a:tblPr>
              <a:tblGrid>
                <a:gridCol w="942900"/>
                <a:gridCol w="832550"/>
                <a:gridCol w="931875"/>
                <a:gridCol w="843575"/>
                <a:gridCol w="887725"/>
              </a:tblGrid>
              <a:tr h="299475">
                <a:tc gridSpan="5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Important Factors</a:t>
                      </a:r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  <a:tc hMerge="1"/>
              </a:tr>
              <a:tr h="4754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Wood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Aluminum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Carbon Fiber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Glass Fiber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Durability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Weight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Vibrations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Price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525" y="2529650"/>
            <a:ext cx="3999900" cy="2393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Flight Controller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Required Features: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Autopilot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Sensors (IMU, Barometer, GPS, Compass)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Control via computer (Mavlink Protocol)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 u="sng"/>
              <a:t>Option:</a:t>
            </a:r>
            <a:r>
              <a:rPr lang="en" sz="1600"/>
              <a:t> </a:t>
            </a:r>
            <a:r>
              <a:rPr lang="en" sz="1600">
                <a:solidFill>
                  <a:srgbClr val="FF0000"/>
                </a:solidFill>
              </a:rPr>
              <a:t>APM 2.6 - $42.43 - Andoer (Amazon)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16MHz Atmega2560 Processor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16 MB dataflash memory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(~2 hours of logging)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Description</a:t>
            </a:r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Maze Zone Drone </a:t>
            </a:r>
          </a:p>
          <a:p>
            <a:pPr indent="-330200" lvl="1" marL="9144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locates maze points of interest from air; camera; transmits data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Ground Vehicle</a:t>
            </a:r>
          </a:p>
          <a:p>
            <a:pPr indent="-330200" lvl="1" marL="9144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 </a:t>
            </a:r>
            <a:r>
              <a:rPr lang="en" sz="1600">
                <a:solidFill>
                  <a:srgbClr val="434343"/>
                </a:solidFill>
              </a:rPr>
              <a:t>receives data; maze solving algorithm; logic to solve maze.</a:t>
            </a:r>
          </a:p>
          <a:p>
            <a:pPr indent="-3302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Design Aspects</a:t>
            </a:r>
            <a:r>
              <a:rPr lang="en" sz="1600">
                <a:solidFill>
                  <a:srgbClr val="434343"/>
                </a:solidFill>
              </a:rPr>
              <a:t> </a:t>
            </a:r>
          </a:p>
          <a:p>
            <a:pPr indent="-3302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motor controllers, power systems, flight control scripts, and image processing</a:t>
            </a:r>
          </a:p>
        </p:txBody>
      </p:sp>
      <p:grpSp>
        <p:nvGrpSpPr>
          <p:cNvPr id="66" name="Shape 66"/>
          <p:cNvGrpSpPr/>
          <p:nvPr/>
        </p:nvGrpSpPr>
        <p:grpSpPr>
          <a:xfrm>
            <a:off x="4552551" y="945980"/>
            <a:ext cx="3715173" cy="3622889"/>
            <a:chOff x="1117058" y="-131359"/>
            <a:chExt cx="5023219" cy="5149074"/>
          </a:xfrm>
        </p:grpSpPr>
        <p:sp>
          <p:nvSpPr>
            <p:cNvPr id="67" name="Shape 67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10800000" name="adj1"/>
                <a:gd fmla="val 1620000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5400000" name="adj1"/>
                <a:gd fmla="val 1080000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0" name="adj1"/>
                <a:gd fmla="val 540000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16200000" name="adj1"/>
                <a:gd fmla="val 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2738760" y="1573786"/>
              <a:ext cx="1919700" cy="1738799"/>
            </a:xfrm>
            <a:prstGeom prst="ellipse">
              <a:avLst/>
            </a:prstGeom>
            <a:solidFill>
              <a:srgbClr val="16B0E3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 txBox="1"/>
            <p:nvPr/>
          </p:nvSpPr>
          <p:spPr>
            <a:xfrm>
              <a:off x="3019910" y="1828421"/>
              <a:ext cx="1357499" cy="1229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Integration</a:t>
              </a:r>
            </a:p>
          </p:txBody>
        </p:sp>
        <p:sp>
          <p:nvSpPr>
            <p:cNvPr id="73" name="Shape 73"/>
            <p:cNvSpPr/>
            <p:nvPr/>
          </p:nvSpPr>
          <p:spPr>
            <a:xfrm>
              <a:off x="2952846" y="-131359"/>
              <a:ext cx="1491600" cy="1477500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 txBox="1"/>
            <p:nvPr/>
          </p:nvSpPr>
          <p:spPr>
            <a:xfrm>
              <a:off x="3171291" y="85010"/>
              <a:ext cx="1054799" cy="1044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None/>
              </a:pPr>
              <a:r>
                <a:rPr b="1" i="0" lang="en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Aerial Vehicle</a:t>
              </a:r>
            </a:p>
          </p:txBody>
        </p:sp>
        <p:sp>
          <p:nvSpPr>
            <p:cNvPr id="75" name="Shape 75"/>
            <p:cNvSpPr/>
            <p:nvPr/>
          </p:nvSpPr>
          <p:spPr>
            <a:xfrm>
              <a:off x="4928578" y="1837289"/>
              <a:ext cx="1211699" cy="1211699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 txBox="1"/>
            <p:nvPr/>
          </p:nvSpPr>
          <p:spPr>
            <a:xfrm>
              <a:off x="5106035" y="2014746"/>
              <a:ext cx="856800" cy="8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None/>
              </a:pPr>
              <a:r>
                <a:rPr b="1" i="0" lang="en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Maze</a:t>
              </a:r>
            </a:p>
          </p:txBody>
        </p:sp>
        <p:sp>
          <p:nvSpPr>
            <p:cNvPr id="77" name="Shape 77"/>
            <p:cNvSpPr/>
            <p:nvPr/>
          </p:nvSpPr>
          <p:spPr>
            <a:xfrm>
              <a:off x="2859081" y="3540214"/>
              <a:ext cx="1679100" cy="1477500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 txBox="1"/>
            <p:nvPr/>
          </p:nvSpPr>
          <p:spPr>
            <a:xfrm>
              <a:off x="3019959" y="3756779"/>
              <a:ext cx="1357499" cy="1044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Image Processing</a:t>
              </a:r>
            </a:p>
          </p:txBody>
        </p:sp>
        <p:sp>
          <p:nvSpPr>
            <p:cNvPr id="79" name="Shape 79"/>
            <p:cNvSpPr/>
            <p:nvPr/>
          </p:nvSpPr>
          <p:spPr>
            <a:xfrm>
              <a:off x="1117058" y="1704426"/>
              <a:ext cx="1491600" cy="1477500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 txBox="1"/>
            <p:nvPr/>
          </p:nvSpPr>
          <p:spPr>
            <a:xfrm>
              <a:off x="1335504" y="1920798"/>
              <a:ext cx="1054799" cy="1044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Ground Vehicle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Communication</a:t>
            </a:r>
          </a:p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Manual Remote Control 2.4GHz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HobbyKing 4 Channel Transmitter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HobbyKing 6 Channel Receiver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0000"/>
                </a:solidFill>
              </a:rPr>
              <a:t>Package - $23.55 - HobbyKing</a:t>
            </a:r>
          </a:p>
        </p:txBody>
      </p:sp>
      <p:sp>
        <p:nvSpPr>
          <p:cNvPr id="270" name="Shape 270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Telemetry 915MHz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Mavlink Protocol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APM 2.6 Compatible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Over 300m range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0000"/>
                </a:solidFill>
              </a:rPr>
              <a:t>3D Robotics Radio Set - $100.00 - 3DR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Motors and ESCs and Propellers</a:t>
            </a:r>
          </a:p>
        </p:txBody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311700" y="9238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Motors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Brushless DC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Efficiency vs Maneuverability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0000"/>
                </a:solidFill>
              </a:rPr>
              <a:t>SunnySky X2212 980KV II - $19.95 - Buddy RC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 txBox="1"/>
          <p:nvPr>
            <p:ph idx="2" type="body"/>
          </p:nvPr>
        </p:nvSpPr>
        <p:spPr>
          <a:xfrm>
            <a:off x="311700" y="3191000"/>
            <a:ext cx="4271400" cy="120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Electronic Speed Controllers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User Test Data - Max Amperage per Motor: </a:t>
            </a:r>
            <a:r>
              <a:rPr lang="en" sz="1600"/>
              <a:t>15 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 txBox="1"/>
          <p:nvPr/>
        </p:nvSpPr>
        <p:spPr>
          <a:xfrm>
            <a:off x="311700" y="4396700"/>
            <a:ext cx="39999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0000"/>
                </a:solidFill>
              </a:rPr>
              <a:t>Afro 20A ESC - $12.97 - HobbyKing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" name="Shape 279"/>
          <p:cNvSpPr txBox="1"/>
          <p:nvPr>
            <p:ph idx="2" type="body"/>
          </p:nvPr>
        </p:nvSpPr>
        <p:spPr>
          <a:xfrm>
            <a:off x="5213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Estimated Weight:</a:t>
            </a:r>
            <a:r>
              <a:rPr b="1" lang="en">
                <a:solidFill>
                  <a:srgbClr val="434343"/>
                </a:solidFill>
              </a:rPr>
              <a:t> </a:t>
            </a:r>
            <a:r>
              <a:rPr lang="en" sz="1600">
                <a:solidFill>
                  <a:srgbClr val="434343"/>
                </a:solidFill>
              </a:rPr>
              <a:t>~1300g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1300g / 4 = 325g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Propeller Diameter x Pitch: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9”x4.7”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10”x4.7”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10”x5.5”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Power Supply</a:t>
            </a:r>
          </a:p>
        </p:txBody>
      </p:sp>
      <p:sp>
        <p:nvSpPr>
          <p:cNvPr id="285" name="Shape 285"/>
          <p:cNvSpPr txBox="1"/>
          <p:nvPr>
            <p:ph idx="2" type="body"/>
          </p:nvPr>
        </p:nvSpPr>
        <p:spPr>
          <a:xfrm>
            <a:off x="4832400" y="1152475"/>
            <a:ext cx="3999899" cy="108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Battery Capacity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</a:rPr>
              <a:t>Estimate Weight without battery: 900g</a:t>
            </a:r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46008"/>
            <a:ext cx="3999899" cy="256161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1506950" y="1017725"/>
            <a:ext cx="1133399" cy="65999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/>
              <a:t>Power System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3163450" y="2731500"/>
            <a:ext cx="1133400" cy="660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Raspberry Pi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137050" y="3082362"/>
            <a:ext cx="784500" cy="4791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Motors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112150" y="2017550"/>
            <a:ext cx="834300" cy="4791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ESCs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1594100" y="4406025"/>
            <a:ext cx="996300" cy="57269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Flight Controller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1444700" y="2017550"/>
            <a:ext cx="909000" cy="65999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11.1 V Batteries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3262950" y="4095250"/>
            <a:ext cx="909000" cy="3486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Camera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1444700" y="3082362"/>
            <a:ext cx="1295099" cy="8094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Power Module</a:t>
            </a:r>
            <a:br>
              <a:rPr lang="en"/>
            </a:br>
            <a:r>
              <a:rPr lang="en"/>
              <a:t>(5 V Output)</a:t>
            </a:r>
          </a:p>
        </p:txBody>
      </p:sp>
      <p:sp>
        <p:nvSpPr>
          <p:cNvPr id="295" name="Shape 295"/>
          <p:cNvSpPr/>
          <p:nvPr/>
        </p:nvSpPr>
        <p:spPr>
          <a:xfrm>
            <a:off x="1008812" y="2235500"/>
            <a:ext cx="373499" cy="224099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1774700" y="2767900"/>
            <a:ext cx="248999" cy="22409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423425" y="2652700"/>
            <a:ext cx="248999" cy="34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1895950" y="3974600"/>
            <a:ext cx="248999" cy="34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3605650" y="3569075"/>
            <a:ext cx="249000" cy="34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 txBox="1"/>
          <p:nvPr/>
        </p:nvSpPr>
        <p:spPr>
          <a:xfrm>
            <a:off x="2945500" y="1190362"/>
            <a:ext cx="1295100" cy="8094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Battery Pack Power</a:t>
            </a:r>
            <a:br>
              <a:rPr lang="en"/>
            </a:br>
            <a:r>
              <a:rPr lang="en"/>
              <a:t>(5 V Output)</a:t>
            </a:r>
          </a:p>
        </p:txBody>
      </p:sp>
      <p:sp>
        <p:nvSpPr>
          <p:cNvPr id="301" name="Shape 301"/>
          <p:cNvSpPr/>
          <p:nvPr/>
        </p:nvSpPr>
        <p:spPr>
          <a:xfrm>
            <a:off x="3468550" y="2172387"/>
            <a:ext cx="249000" cy="34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Control Station</a:t>
            </a:r>
          </a:p>
        </p:txBody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Mission Planner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Setup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Tuning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Parameter configuration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Simple graphical user interface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Real time control or missions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Mavproxy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Simple graphical user interface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Terminal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Real time control or missions</a:t>
            </a:r>
          </a:p>
          <a:p>
            <a:pPr indent="-330200" lvl="0" marL="45720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Control scripts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Tx/Rx Modules.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311700" y="9238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3DR telemetry radio controller for quadcopter.</a:t>
            </a:r>
          </a:p>
          <a:p>
            <a:pPr indent="-228600" lvl="0" marL="457200" rtl="0">
              <a:spcBef>
                <a:spcPts val="1100"/>
              </a:spcBef>
              <a:spcAft>
                <a:spcPts val="20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SkyZone RC305 - 5.8Ghz 8 Channel AV Receiver - $16.00 - (Hobbyking)</a:t>
            </a:r>
          </a:p>
          <a:p>
            <a:pPr indent="-228600" lvl="0" marL="457200" rtl="0">
              <a:spcBef>
                <a:spcPts val="1100"/>
              </a:spcBef>
              <a:spcAft>
                <a:spcPts val="20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Turnigy FPV200 Set w/LT200 5.8GHz Micro Transmitter - $30.00 (Hobbyking)</a:t>
            </a:r>
          </a:p>
          <a:p>
            <a:pPr indent="-228600" lvl="0" marL="457200" rtl="0">
              <a:spcBef>
                <a:spcPts val="1100"/>
              </a:spcBef>
              <a:spcAft>
                <a:spcPts val="20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EZCap. analog to digital converter - $31.95 - EzCap-Tv (Amazon)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975" y="2844150"/>
            <a:ext cx="2907850" cy="2093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Embedded Control Program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311700" y="1581975"/>
            <a:ext cx="4809599" cy="2986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Programmed using the energia IDE in C.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Embedded processor will communicate with the Raspberry Pi via UART.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Sensors and motor controllers take commands from the active I/O channels.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Will make decisions about the course independent of the Pi.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475" y="1017725"/>
            <a:ext cx="4044424" cy="36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Libraries, IDEs, Programming Languages</a:t>
            </a:r>
          </a:p>
        </p:txBody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311700" y="1152475"/>
            <a:ext cx="8520599" cy="3711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Languages: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Python 3.4  (Object Detection, Object Tracking, API, TX/RX communication, Maze Solving)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 		 ( EMCP)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OpenCV 3.0(Object Detection, Object Tracking, Edge Detection)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IDEs: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Energia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PyCharm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 Processing</a:t>
            </a:r>
          </a:p>
        </p:txBody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Color Filtering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Detection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Coordinate Discovery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Centering the Target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Edge Detection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Maze Solving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Solution Translation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Color Filtering</a:t>
            </a:r>
          </a:p>
        </p:txBody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Finding Hue, Saturation, and Value of the Target Color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Converting to HSV Color System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Filtering the Color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Reducing Noise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Expanding Object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Testing the Output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6047800" y="3067487"/>
            <a:ext cx="410999" cy="34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475" y="88875"/>
            <a:ext cx="6444224" cy="49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Motivation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4569475" y="1233125"/>
            <a:ext cx="4108200" cy="3178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434343"/>
                </a:solidFill>
              </a:rPr>
              <a:t>Possible Applications: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UCF: Parking spot locator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Military: Sensors to avoid obstacles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97900" y="1233125"/>
            <a:ext cx="4108200" cy="3178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434343"/>
                </a:solidFill>
              </a:rPr>
              <a:t>Early motivation: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Integrating drone into core of project 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Crop Growth Tracking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Military “Brownout”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Object Detection</a:t>
            </a:r>
          </a:p>
        </p:txBody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Grid Search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Coordinate in the Image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Distance from Quadcopter</a:t>
            </a:r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000" y="1578025"/>
            <a:ext cx="4356300" cy="263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Quadcopter Control Subprogram</a:t>
            </a:r>
          </a:p>
        </p:txBody>
      </p:sp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0" y="1017725"/>
            <a:ext cx="7583601" cy="4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Edge Detection</a:t>
            </a:r>
          </a:p>
        </p:txBody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Finding Peak Points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Remove Noises 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Separating Edges from Background </a:t>
            </a:r>
          </a:p>
        </p:txBody>
      </p:sp>
      <p:pic>
        <p:nvPicPr>
          <p:cNvPr id="366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50" y="780325"/>
            <a:ext cx="4231349" cy="39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x="311700" y="411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Maze Solving </a:t>
            </a:r>
          </a:p>
        </p:txBody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311700" y="1152425"/>
            <a:ext cx="4235700" cy="341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Using Python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Morphological Solution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Detect two wall components by a morphological operation.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Expand two components by a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        morphological operation.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'AND' region of these two is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        the solution way.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050" y="826750"/>
            <a:ext cx="4464099" cy="40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12" y="336375"/>
            <a:ext cx="2498774" cy="187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7750" y="336375"/>
            <a:ext cx="2498774" cy="187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849" y="270669"/>
            <a:ext cx="2621225" cy="196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812" y="2754992"/>
            <a:ext cx="2498774" cy="187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7746" y="2578143"/>
            <a:ext cx="2498774" cy="187408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3490675" y="4340125"/>
            <a:ext cx="1635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Old Method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6614875" y="4340125"/>
            <a:ext cx="16359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New Method</a:t>
            </a:r>
          </a:p>
        </p:txBody>
      </p:sp>
      <p:pic>
        <p:nvPicPr>
          <p:cNvPr id="385" name="Shape 3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10862" y="3015762"/>
            <a:ext cx="1981200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 Translation Softwares</a:t>
            </a:r>
          </a:p>
        </p:txBody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Written in Python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Translating the Solution to the Ground Vehicle Directions 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Translating Object Coordinates to MAVproxy Commands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Communicating from and to Ground Vehicle 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Maze</a:t>
            </a:r>
          </a:p>
        </p:txBody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Sheet Foam walls</a:t>
            </a:r>
          </a:p>
          <a:p>
            <a:pPr indent="-32385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500">
                <a:solidFill>
                  <a:srgbClr val="000000"/>
                </a:solidFill>
              </a:rPr>
              <a:t>Painted White</a:t>
            </a:r>
          </a:p>
          <a:p>
            <a:pPr indent="-32385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500">
                <a:solidFill>
                  <a:srgbClr val="000000"/>
                </a:solidFill>
              </a:rPr>
              <a:t>Cut to 14”+ blocks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White Tops of walls 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Red Start - Blue Finish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4955275" y="4139950"/>
            <a:ext cx="3094799" cy="572699"/>
          </a:xfrm>
          <a:prstGeom prst="rect">
            <a:avLst/>
          </a:prstGeom>
          <a:solidFill>
            <a:srgbClr val="4A86E8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br>
              <a:rPr b="1" lang="en">
                <a:solidFill>
                  <a:srgbClr val="FFFFFF"/>
                </a:solidFill>
              </a:rPr>
            </a:br>
            <a:r>
              <a:rPr b="1" lang="en">
                <a:solidFill>
                  <a:srgbClr val="FFFFFF"/>
                </a:solidFill>
              </a:rPr>
              <a:t>Projected Size:</a:t>
            </a:r>
            <a:r>
              <a:rPr lang="en">
                <a:solidFill>
                  <a:srgbClr val="FFFFFF"/>
                </a:solidFill>
              </a:rPr>
              <a:t> 10ft x 10ft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			8 blocks x 8 blocks</a:t>
            </a:r>
          </a:p>
        </p:txBody>
      </p:sp>
      <p:graphicFrame>
        <p:nvGraphicFramePr>
          <p:cNvPr id="399" name="Shape 399"/>
          <p:cNvGraphicFramePr/>
          <p:nvPr/>
        </p:nvGraphicFramePr>
        <p:xfrm>
          <a:off x="1227412" y="4416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{4AB0E034-977E-4BE7-953F-64721B82F450}</a:tableStyleId>
              </a:tblPr>
              <a:tblGrid>
                <a:gridCol w="1398175"/>
                <a:gridCol w="11733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Smoothfoam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$80 total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 b="46516" l="0" r="0" t="21037"/>
          <a:stretch/>
        </p:blipFill>
        <p:spPr>
          <a:xfrm>
            <a:off x="785524" y="2849225"/>
            <a:ext cx="3547650" cy="15346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401" name="Shape 401"/>
          <p:cNvCxnSpPr/>
          <p:nvPr/>
        </p:nvCxnSpPr>
        <p:spPr>
          <a:xfrm>
            <a:off x="1988827" y="3315800"/>
            <a:ext cx="2123100" cy="1061699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402" name="Shape 402"/>
          <p:cNvCxnSpPr/>
          <p:nvPr/>
        </p:nvCxnSpPr>
        <p:spPr>
          <a:xfrm rot="10800000">
            <a:off x="1301150" y="3192040"/>
            <a:ext cx="0" cy="683699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403" name="Shape 403"/>
          <p:cNvSpPr txBox="1"/>
          <p:nvPr/>
        </p:nvSpPr>
        <p:spPr>
          <a:xfrm>
            <a:off x="1019450" y="3420350"/>
            <a:ext cx="357900" cy="22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6”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2728650" y="3455650"/>
            <a:ext cx="493799" cy="22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14”</a:t>
            </a:r>
          </a:p>
        </p:txBody>
      </p:sp>
      <p:cxnSp>
        <p:nvCxnSpPr>
          <p:cNvPr id="405" name="Shape 405"/>
          <p:cNvCxnSpPr/>
          <p:nvPr/>
        </p:nvCxnSpPr>
        <p:spPr>
          <a:xfrm flipH="1" rot="10800000">
            <a:off x="2487825" y="3139840"/>
            <a:ext cx="96899" cy="522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406" name="Shape 406"/>
          <p:cNvSpPr txBox="1"/>
          <p:nvPr/>
        </p:nvSpPr>
        <p:spPr>
          <a:xfrm>
            <a:off x="2195950" y="2888750"/>
            <a:ext cx="493799" cy="22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1”</a:t>
            </a:r>
          </a:p>
        </p:txBody>
      </p:sp>
      <p:pic>
        <p:nvPicPr>
          <p:cNvPr id="407" name="Shape 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385" y="445025"/>
            <a:ext cx="455516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 Ground Vehicle</a:t>
            </a:r>
          </a:p>
        </p:txBody>
      </p:sp>
      <p:graphicFrame>
        <p:nvGraphicFramePr>
          <p:cNvPr id="413" name="Shape 413"/>
          <p:cNvGraphicFramePr/>
          <p:nvPr/>
        </p:nvGraphicFramePr>
        <p:xfrm>
          <a:off x="1905000" y="121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{75E9F20D-73CD-420F-9999-28262BF08FB8}</a:tableStyleId>
              </a:tblPr>
              <a:tblGrid>
                <a:gridCol w="1495425"/>
                <a:gridCol w="1000125"/>
                <a:gridCol w="1257300"/>
                <a:gridCol w="600075"/>
                <a:gridCol w="952500"/>
              </a:tblGrid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Chassis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acquired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Wheels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acquired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motors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acquired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CPU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Rasperry Pi 2 Model B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$39.95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Embedded controller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MSP430g2553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Motor Controller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SN754410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$2.50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$20.00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Power Systems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TPS62170DSGR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$1.68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$1.68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solidFill>
                      <a:srgbClr val="FFFFFF"/>
                    </a:solidFill>
                  </a:tcPr>
                </a:tc>
              </a:tr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Power Systems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LM3670MF-3.3/NOPB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$0.95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Battery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PCB (2)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$800.00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$800.00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Wheel encoder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acquired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Ultrasonic sensors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SR-04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$1.89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$11.34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 - Maze and Misc</a:t>
            </a:r>
          </a:p>
        </p:txBody>
      </p:sp>
      <p:graphicFrame>
        <p:nvGraphicFramePr>
          <p:cNvPr id="419" name="Shape 419"/>
          <p:cNvGraphicFramePr/>
          <p:nvPr/>
        </p:nvGraphicFramePr>
        <p:xfrm>
          <a:off x="1905000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{75E9F20D-73CD-420F-9999-28262BF08FB8}</a:tableStyleId>
              </a:tblPr>
              <a:tblGrid>
                <a:gridCol w="1495425"/>
                <a:gridCol w="809625"/>
                <a:gridCol w="1257300"/>
                <a:gridCol w="600075"/>
                <a:gridCol w="952500"/>
              </a:tblGrid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walls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Foam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$40.00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foam cutter channel rail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 meter rail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$19.95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foam cutter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To cut sheet foam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$16.68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$16.68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Orange Tarp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15x15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$24.99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$24.99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marking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Black Tape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marking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Orange paint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Breadboards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estimate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$40.00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PCB breakouts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$25.00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$50.00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hardware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$40.00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Solder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acquired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Circuit Components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$50.00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$100.00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Perf Boards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250 hole (30 pc)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$8.90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$8.90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Misc.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16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$68.07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 - QuadCopter</a:t>
            </a:r>
          </a:p>
        </p:txBody>
      </p:sp>
      <p:graphicFrame>
        <p:nvGraphicFramePr>
          <p:cNvPr id="425" name="Shape 425"/>
          <p:cNvGraphicFramePr/>
          <p:nvPr/>
        </p:nvGraphicFramePr>
        <p:xfrm>
          <a:off x="948250" y="130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{75E9F20D-73CD-420F-9999-28262BF08FB8}</a:tableStyleId>
              </a:tblPr>
              <a:tblGrid>
                <a:gridCol w="1495425"/>
                <a:gridCol w="1533525"/>
                <a:gridCol w="1257300"/>
                <a:gridCol w="600075"/>
                <a:gridCol w="952500"/>
              </a:tblGrid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Flight Controller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APM 2.6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$42.43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$42.43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ESCs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Afro 20A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$12.97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$51.88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Motors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Sunnysky X2212 KV980 II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$79.80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33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Battery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Zippy Compact 3s 25c 5Ah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$30.12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$30.12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gps/compass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3dr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$89.99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$89.99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raspberry pi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Accessories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32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$312.58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$336.89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26" name="Shape 426"/>
          <p:cNvGraphicFramePr/>
          <p:nvPr/>
        </p:nvGraphicFramePr>
        <p:xfrm>
          <a:off x="2257937" y="3954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{75E9F20D-73CD-420F-9999-28262BF08FB8}</a:tableStyleId>
              </a:tblPr>
              <a:tblGrid>
                <a:gridCol w="1495425"/>
                <a:gridCol w="809625"/>
                <a:gridCol w="1257300"/>
                <a:gridCol w="609600"/>
              </a:tblGrid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Est. Unexpected Costs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$200.00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Original Estimate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$1,237.00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Current Total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$2,023.62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Goals and Objectives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Seamless integration of separate component modules.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Few if any hard coded starting values.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Two part system, independent of an operator.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Timely completion of the maze without errors from either vehicles.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Problems</a:t>
            </a:r>
          </a:p>
        </p:txBody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CMOS Camera not suitable for drones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PCB CAD software issues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5V to 3.3V switching regulators 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Tarp light reflection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Over complicated code (Solution Translation/ PWM)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PCB manufacturing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Windy conditions cause instability with quadcopter - altitude and orientation variance among pictures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Lessons Learned</a:t>
            </a:r>
          </a:p>
        </p:txBody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Not to use reflective materials </a:t>
            </a:r>
          </a:p>
          <a:p>
            <a:pPr indent="-3810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Need a regulator on the motor driver power supply</a:t>
            </a:r>
          </a:p>
          <a:p>
            <a:pPr indent="-3810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Get the PCB early for testing</a:t>
            </a:r>
          </a:p>
          <a:p>
            <a:pPr indent="-3810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Have multiple backup ( Motor controllers, MSP430, etc)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x="311700" y="183265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Specification Requirements</a:t>
            </a: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11700" y="1172500"/>
            <a:ext cx="4181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434343"/>
                </a:solidFill>
              </a:rPr>
              <a:t>Aerial Drone: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Maximum of 1 meter diameter (propeller to propeller)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Maximum of 2 kilograms	</a:t>
            </a: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Minimum 10 minute hover time</a:t>
            </a: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Wireless communication up to 30 meters</a:t>
            </a: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Altitude accurate within 2 meters up to 50 meters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		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4594800" y="1175025"/>
            <a:ext cx="4181700" cy="355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434343"/>
                </a:solidFill>
              </a:rPr>
              <a:t>Ground vehicle: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Less than 0.5 cubic meters in size.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Able to run for at least 15 minutes.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Able to move at least 1/6 meters per second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Wireless communication up to 30 meters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4286250" y="1152475"/>
            <a:ext cx="46454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5799825" y="2995700"/>
            <a:ext cx="719400" cy="606599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Wifi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118750" y="771424"/>
            <a:ext cx="4220100" cy="524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/>
              <a:t>Overall Project Block Diagram</a:t>
            </a:r>
          </a:p>
        </p:txBody>
      </p:sp>
      <p:sp>
        <p:nvSpPr>
          <p:cNvPr id="109" name="Shape 109"/>
          <p:cNvSpPr/>
          <p:nvPr/>
        </p:nvSpPr>
        <p:spPr>
          <a:xfrm>
            <a:off x="5876023" y="1296362"/>
            <a:ext cx="1082399" cy="809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Quadcopter</a:t>
            </a:r>
          </a:p>
        </p:txBody>
      </p:sp>
      <p:sp>
        <p:nvSpPr>
          <p:cNvPr id="110" name="Shape 110"/>
          <p:cNvSpPr/>
          <p:nvPr/>
        </p:nvSpPr>
        <p:spPr>
          <a:xfrm>
            <a:off x="4437922" y="3861151"/>
            <a:ext cx="1082399" cy="8094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Ground Vehicle/  Computer Base</a:t>
            </a:r>
          </a:p>
        </p:txBody>
      </p:sp>
      <p:sp>
        <p:nvSpPr>
          <p:cNvPr id="111" name="Shape 111"/>
          <p:cNvSpPr/>
          <p:nvPr/>
        </p:nvSpPr>
        <p:spPr>
          <a:xfrm>
            <a:off x="7470711" y="3861151"/>
            <a:ext cx="1082399" cy="809400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Image Processing/Control Programs</a:t>
            </a:r>
          </a:p>
        </p:txBody>
      </p:sp>
      <p:sp>
        <p:nvSpPr>
          <p:cNvPr id="112" name="Shape 112"/>
          <p:cNvSpPr/>
          <p:nvPr/>
        </p:nvSpPr>
        <p:spPr>
          <a:xfrm>
            <a:off x="6413925" y="2995700"/>
            <a:ext cx="719400" cy="606599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Radio</a:t>
            </a:r>
          </a:p>
        </p:txBody>
      </p:sp>
      <p:sp>
        <p:nvSpPr>
          <p:cNvPr id="113" name="Shape 113"/>
          <p:cNvSpPr/>
          <p:nvPr/>
        </p:nvSpPr>
        <p:spPr>
          <a:xfrm>
            <a:off x="5799825" y="2574600"/>
            <a:ext cx="1333499" cy="406800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Wireless Communicatio</a:t>
            </a:r>
            <a:r>
              <a:rPr lang="en" sz="1200"/>
              <a:t>n</a:t>
            </a:r>
          </a:p>
        </p:txBody>
      </p:sp>
      <p:sp>
        <p:nvSpPr>
          <p:cNvPr id="114" name="Shape 114"/>
          <p:cNvSpPr/>
          <p:nvPr/>
        </p:nvSpPr>
        <p:spPr>
          <a:xfrm rot="1788035">
            <a:off x="7139410" y="3497762"/>
            <a:ext cx="765418" cy="138385"/>
          </a:xfrm>
          <a:prstGeom prst="leftRightArrow">
            <a:avLst>
              <a:gd fmla="val 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15" name="Shape 115"/>
          <p:cNvSpPr/>
          <p:nvPr/>
        </p:nvSpPr>
        <p:spPr>
          <a:xfrm rot="-1270532">
            <a:off x="5029449" y="3491460"/>
            <a:ext cx="724199" cy="140028"/>
          </a:xfrm>
          <a:prstGeom prst="leftRightArrow">
            <a:avLst>
              <a:gd fmla="val 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16" name="Shape 116"/>
          <p:cNvSpPr/>
          <p:nvPr/>
        </p:nvSpPr>
        <p:spPr>
          <a:xfrm rot="5397810">
            <a:off x="6189491" y="2302881"/>
            <a:ext cx="471000" cy="123600"/>
          </a:xfrm>
          <a:prstGeom prst="leftRightArrow">
            <a:avLst>
              <a:gd fmla="val 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17" name="Shape 117"/>
          <p:cNvSpPr/>
          <p:nvPr/>
        </p:nvSpPr>
        <p:spPr>
          <a:xfrm>
            <a:off x="750800" y="1789650"/>
            <a:ext cx="237900" cy="211199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750812" y="2206125"/>
            <a:ext cx="237900" cy="211199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750787" y="2628450"/>
            <a:ext cx="237900" cy="211199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750812" y="3050775"/>
            <a:ext cx="237900" cy="2111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610075" y="1307125"/>
            <a:ext cx="2202299" cy="310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Responsibility Legend: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Ehsan Falaki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Tanner Foster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Matt Szewczyk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Justin Yuen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3513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Vehicle Hardware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4387594" y="1183900"/>
            <a:ext cx="4326599" cy="44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Vehicle Block Diagram</a:t>
            </a:r>
          </a:p>
        </p:txBody>
      </p:sp>
      <p:sp>
        <p:nvSpPr>
          <p:cNvPr id="128" name="Shape 128"/>
          <p:cNvSpPr/>
          <p:nvPr/>
        </p:nvSpPr>
        <p:spPr>
          <a:xfrm>
            <a:off x="7790100" y="2644325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Communication Infrastructure</a:t>
            </a:r>
          </a:p>
        </p:txBody>
      </p:sp>
      <p:sp>
        <p:nvSpPr>
          <p:cNvPr id="129" name="Shape 129"/>
          <p:cNvSpPr/>
          <p:nvPr/>
        </p:nvSpPr>
        <p:spPr>
          <a:xfrm>
            <a:off x="4304750" y="2658850"/>
            <a:ext cx="1276199" cy="6870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Power/Charging System</a:t>
            </a:r>
          </a:p>
        </p:txBody>
      </p:sp>
      <p:sp>
        <p:nvSpPr>
          <p:cNvPr id="130" name="Shape 130"/>
          <p:cNvSpPr/>
          <p:nvPr/>
        </p:nvSpPr>
        <p:spPr>
          <a:xfrm>
            <a:off x="7790100" y="1602750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Wheel Drive System</a:t>
            </a:r>
          </a:p>
        </p:txBody>
      </p:sp>
      <p:sp>
        <p:nvSpPr>
          <p:cNvPr id="131" name="Shape 131"/>
          <p:cNvSpPr/>
          <p:nvPr/>
        </p:nvSpPr>
        <p:spPr>
          <a:xfrm>
            <a:off x="6062775" y="2658850"/>
            <a:ext cx="1276199" cy="687000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Central Computer</a:t>
            </a:r>
          </a:p>
        </p:txBody>
      </p:sp>
      <p:sp>
        <p:nvSpPr>
          <p:cNvPr id="132" name="Shape 132"/>
          <p:cNvSpPr/>
          <p:nvPr/>
        </p:nvSpPr>
        <p:spPr>
          <a:xfrm rot="10800000">
            <a:off x="7365707" y="1855914"/>
            <a:ext cx="411899" cy="1805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3" name="Shape 133"/>
          <p:cNvSpPr/>
          <p:nvPr/>
        </p:nvSpPr>
        <p:spPr>
          <a:xfrm>
            <a:off x="4274750" y="1602750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Ultra-Sonic Sensors</a:t>
            </a:r>
          </a:p>
        </p:txBody>
      </p:sp>
      <p:sp>
        <p:nvSpPr>
          <p:cNvPr id="134" name="Shape 134"/>
          <p:cNvSpPr/>
          <p:nvPr/>
        </p:nvSpPr>
        <p:spPr>
          <a:xfrm rot="5400000">
            <a:off x="7481392" y="2820831"/>
            <a:ext cx="180599" cy="362999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5" name="Shape 135"/>
          <p:cNvSpPr/>
          <p:nvPr/>
        </p:nvSpPr>
        <p:spPr>
          <a:xfrm>
            <a:off x="7822300" y="3768125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Unique Vehicle Image Identifier</a:t>
            </a:r>
          </a:p>
        </p:txBody>
      </p:sp>
      <p:sp>
        <p:nvSpPr>
          <p:cNvPr id="136" name="Shape 136"/>
          <p:cNvSpPr/>
          <p:nvPr/>
        </p:nvSpPr>
        <p:spPr>
          <a:xfrm rot="8406420">
            <a:off x="5596944" y="2427637"/>
            <a:ext cx="402740" cy="18467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7" name="Shape 137"/>
          <p:cNvSpPr/>
          <p:nvPr/>
        </p:nvSpPr>
        <p:spPr>
          <a:xfrm>
            <a:off x="6051737" y="1602750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Vehicle microcontroller</a:t>
            </a:r>
          </a:p>
        </p:txBody>
      </p:sp>
      <p:sp>
        <p:nvSpPr>
          <p:cNvPr id="138" name="Shape 138"/>
          <p:cNvSpPr/>
          <p:nvPr/>
        </p:nvSpPr>
        <p:spPr>
          <a:xfrm rot="10800000">
            <a:off x="5603759" y="1855910"/>
            <a:ext cx="411899" cy="1805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9" name="Shape 139"/>
          <p:cNvSpPr/>
          <p:nvPr/>
        </p:nvSpPr>
        <p:spPr>
          <a:xfrm rot="10800000">
            <a:off x="6620470" y="2330805"/>
            <a:ext cx="190500" cy="2868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40" name="Shape 140"/>
          <p:cNvSpPr/>
          <p:nvPr/>
        </p:nvSpPr>
        <p:spPr>
          <a:xfrm>
            <a:off x="5592382" y="2912031"/>
            <a:ext cx="411899" cy="1805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41" name="Shape 141"/>
          <p:cNvSpPr txBox="1"/>
          <p:nvPr/>
        </p:nvSpPr>
        <p:spPr>
          <a:xfrm>
            <a:off x="150350" y="924000"/>
            <a:ext cx="4154399" cy="3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59918" lvl="0" marL="342900" rtl="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The Wild Thumper Chassis is small enough to navigate the maze, sturdy enough to house components (about 1 cubic foot)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34:1 gearbox DC motors rated at 4 mph at 7.2 volts controlled with PWM 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SN754410 Motor controller chips utilized in design  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MSP430G2553 embedded processor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Raspberry PI 2 Model B 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3-4 Ultrasonic sensors will be mounted on the front and sides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224975" y="4517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Central Computer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11700" y="1152475"/>
            <a:ext cx="3999299" cy="370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Central computer acts as the hub between the ground vehicle and the aerial drone.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Key selection aspects: Processing Speed, Size, Power Draw, and Price.</a:t>
            </a:r>
          </a:p>
          <a:p>
            <a:pPr indent="-228600" lvl="0" marL="457200" rtl="0">
              <a:spcBef>
                <a:spcPts val="0"/>
              </a:spcBef>
              <a:buClr>
                <a:srgbClr val="FF0000"/>
              </a:buClr>
            </a:pPr>
            <a:r>
              <a:rPr lang="en">
                <a:solidFill>
                  <a:srgbClr val="FF0000"/>
                </a:solidFill>
              </a:rPr>
              <a:t>Raspberry Pi Model 2 B (Adafruit)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Beagle Bone B (BeagleBoards)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Odriod C1+ (HardKernel)</a:t>
            </a:r>
          </a:p>
        </p:txBody>
      </p:sp>
      <p:graphicFrame>
        <p:nvGraphicFramePr>
          <p:cNvPr id="148" name="Shape 148"/>
          <p:cNvGraphicFramePr/>
          <p:nvPr/>
        </p:nvGraphicFramePr>
        <p:xfrm>
          <a:off x="4215175" y="158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{75E9F20D-73CD-420F-9999-28262BF08FB8}</a:tableStyleId>
              </a:tblPr>
              <a:tblGrid>
                <a:gridCol w="1550500"/>
                <a:gridCol w="1373550"/>
                <a:gridCol w="1108550"/>
                <a:gridCol w="1057900"/>
              </a:tblGrid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i="1" lang="en" sz="1000"/>
                        <a:t>Feature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000"/>
                        <a:t>Rasp PI 2 B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000"/>
                        <a:t>Beagle Bone B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000"/>
                        <a:t>Odroid C1+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  <a:tr h="535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Processing Speed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900 MHz Quad Core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1 GHz ARM A8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1.5GHz Quad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350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Memory RAM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1GB DDR2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512MB DDR 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1GB DDR3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675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Storage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Micro SD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4GB eMMC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Micro SD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492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EthernetWi-Fi 	Bluetooth Mbps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 10/100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 10/100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1 1000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152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Composite Video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NA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NA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233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Number of USB Ports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4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4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DEDED"/>
                    </a:solidFill>
                  </a:tcPr>
                </a:tc>
              </a:tr>
              <a:tr h="208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Camera Ports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2</a:t>
                      </a:r>
                      <a:r>
                        <a:rPr lang="en" sz="1000"/>
                        <a:t>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NA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NA</a:t>
                      </a:r>
                      <a:r>
                        <a:rPr lang="en" sz="1000"/>
                        <a:t>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208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Power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5V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5V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5V 2A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Size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2.44”x 1.18”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3.4”x 2.1”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3.23”x 2.28”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235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Price $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37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149" name="Shape 14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	 	 	 	 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4339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MSP430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311700" y="1152475"/>
            <a:ext cx="47153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434343"/>
                </a:solidFill>
              </a:rPr>
              <a:t>Embedded processor interfaces with sensors and motor controllers to drive the wheels.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434343"/>
                </a:solidFill>
              </a:rPr>
              <a:t>Key selection aspects include Processing Speed, storage, I/O channels, and Price.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>
                <a:solidFill>
                  <a:srgbClr val="FF0000"/>
                </a:solidFill>
              </a:rPr>
              <a:t>MSP430G2553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Arduino Uno</a:t>
            </a:r>
          </a:p>
        </p:txBody>
      </p:sp>
      <p:graphicFrame>
        <p:nvGraphicFramePr>
          <p:cNvPr id="156" name="Shape 156"/>
          <p:cNvGraphicFramePr/>
          <p:nvPr/>
        </p:nvGraphicFramePr>
        <p:xfrm>
          <a:off x="4799650" y="91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{75E9F20D-73CD-420F-9999-28262BF08FB8}</a:tableStyleId>
              </a:tblPr>
              <a:tblGrid>
                <a:gridCol w="1339925"/>
                <a:gridCol w="1290675"/>
                <a:gridCol w="1325850"/>
              </a:tblGrid>
              <a:tr h="418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TI Launchpad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Arduino Uno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Microcontroller</a:t>
                      </a:r>
                      <a:r>
                        <a:rPr lang="en" sz="1200"/>
                        <a:t>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TI M430G2553</a:t>
                      </a:r>
                      <a:r>
                        <a:rPr lang="en" sz="1200"/>
                        <a:t>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ATMega328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Data Bus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16 bit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8 bit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Speed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16 MHz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16 MHz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Storage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16 KB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32 KB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RAM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512 B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 KB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Digital I/O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8 channels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14 channels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Analog 	I/O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8 channels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6 channels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9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Kit cost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$4.30 @TI.com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$29.95 @Adafruit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